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61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076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22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141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141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19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08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76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50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50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633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BDC8D-3CC5-4420-B74E-788BA79CC8CE}" type="datetimeFigureOut">
              <a:rPr lang="zh-TW" altLang="en-US" smtClean="0"/>
              <a:t>2014/4/28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C9201-147C-47CF-A61C-E20209867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99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1"/>
          <p:cNvSpPr>
            <a:spLocks noChangeArrowheads="1"/>
          </p:cNvSpPr>
          <p:nvPr/>
        </p:nvSpPr>
        <p:spPr bwMode="auto">
          <a:xfrm>
            <a:off x="0" y="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 b="1">
                <a:latin typeface="Times New Roman" pitchFamily="18" charset="0"/>
              </a:rPr>
              <a:t>T</a:t>
            </a:r>
            <a:r>
              <a:rPr kumimoji="0" lang="en-US" altLang="zh-TW" sz="1800">
                <a:latin typeface="Times New Roman" pitchFamily="18" charset="0"/>
              </a:rPr>
              <a:t>eoriya</a:t>
            </a:r>
            <a:r>
              <a:rPr kumimoji="0" lang="en-US" altLang="zh-TW" sz="1800" b="1">
                <a:latin typeface="Times New Roman" pitchFamily="18" charset="0"/>
              </a:rPr>
              <a:t> R</a:t>
            </a:r>
            <a:r>
              <a:rPr kumimoji="0" lang="en-US" altLang="zh-TW" sz="1800">
                <a:latin typeface="Times New Roman" pitchFamily="18" charset="0"/>
              </a:rPr>
              <a:t>esheniya Izobretatelskikh </a:t>
            </a:r>
            <a:r>
              <a:rPr kumimoji="0" lang="en-US" altLang="zh-TW" sz="1800" b="1">
                <a:latin typeface="Times New Roman" pitchFamily="18" charset="0"/>
              </a:rPr>
              <a:t>Z</a:t>
            </a:r>
            <a:r>
              <a:rPr kumimoji="0" lang="en-US" altLang="zh-TW" sz="1800">
                <a:latin typeface="Times New Roman" pitchFamily="18" charset="0"/>
              </a:rPr>
              <a:t>adatch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 New Roman" pitchFamily="18" charset="0"/>
              </a:rPr>
              <a:t>Theory of the Solution of Inventive Problems</a:t>
            </a:r>
          </a:p>
        </p:txBody>
      </p:sp>
      <p:sp>
        <p:nvSpPr>
          <p:cNvPr id="2051" name="Text Box 34"/>
          <p:cNvSpPr txBox="1">
            <a:spLocks noChangeArrowheads="1"/>
          </p:cNvSpPr>
          <p:nvPr/>
        </p:nvSpPr>
        <p:spPr bwMode="auto">
          <a:xfrm>
            <a:off x="3743325" y="685800"/>
            <a:ext cx="3209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ctr">
              <a:spcBef>
                <a:spcPct val="0"/>
              </a:spcBef>
              <a:buFontTx/>
              <a:buNone/>
            </a:pPr>
            <a:r>
              <a:rPr kumimoji="0" lang="en-AU" altLang="zh-TW" b="1">
                <a:latin typeface="Times New Roman" pitchFamily="18" charset="0"/>
                <a:ea typeface="標楷體" pitchFamily="65" charset="-120"/>
              </a:rPr>
              <a:t>TRIZ</a:t>
            </a:r>
            <a:r>
              <a:rPr kumimoji="0" lang="zh-TW" altLang="en-AU" b="1">
                <a:latin typeface="Times New Roman" pitchFamily="18" charset="0"/>
                <a:ea typeface="標楷體" pitchFamily="65" charset="-120"/>
              </a:rPr>
              <a:t>解題流程圖</a:t>
            </a:r>
            <a:endParaRPr kumimoji="0" lang="zh-TW" altLang="en-US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489960" y="1401762"/>
            <a:ext cx="37338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0" fontAlgn="ctr" hangingPunct="0">
              <a:defRPr/>
            </a:pP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問題分析</a:t>
            </a:r>
            <a:endParaRPr kumimoji="0" lang="en-US" altLang="zh-TW" dirty="0">
              <a:latin typeface="Times New Roman" pitchFamily="18" charset="0"/>
              <a:ea typeface="標楷體" pitchFamily="65" charset="-120"/>
            </a:endParaRPr>
          </a:p>
          <a:p>
            <a:pPr eaLnBrk="0" fontAlgn="ctr" hangingPunct="0">
              <a:defRPr/>
            </a:pPr>
            <a:r>
              <a:rPr kumimoji="0" lang="en-US" altLang="zh-TW" dirty="0">
                <a:latin typeface="Times New Roman" pitchFamily="18" charset="0"/>
                <a:ea typeface="標楷體" pitchFamily="65" charset="-120"/>
              </a:rPr>
              <a:t>1.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</a:rPr>
              <a:t>功能分析     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</a:rPr>
              <a:t>2.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</a:rPr>
              <a:t>最後理想結果分析</a:t>
            </a:r>
          </a:p>
          <a:p>
            <a:pPr eaLnBrk="0" fontAlgn="ctr" hangingPunct="0">
              <a:defRPr/>
            </a:pPr>
            <a:r>
              <a:rPr kumimoji="0" lang="en-US" altLang="zh-TW" dirty="0">
                <a:latin typeface="Times New Roman" pitchFamily="18" charset="0"/>
                <a:ea typeface="標楷體" pitchFamily="65" charset="-120"/>
              </a:rPr>
              <a:t>3.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</a:rPr>
              <a:t>資源分析     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</a:rPr>
              <a:t>4.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</a:rPr>
              <a:t>確立抵觸區</a:t>
            </a:r>
          </a:p>
        </p:txBody>
      </p:sp>
      <p:sp>
        <p:nvSpPr>
          <p:cNvPr id="21" name="菱形 20"/>
          <p:cNvSpPr/>
          <p:nvPr/>
        </p:nvSpPr>
        <p:spPr>
          <a:xfrm>
            <a:off x="3071812" y="2697162"/>
            <a:ext cx="4572000" cy="685800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defRPr/>
            </a:pP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選擇</a:t>
            </a:r>
            <a:r>
              <a:rPr kumimoji="0" lang="en-AU" altLang="zh-TW" b="1" dirty="0">
                <a:latin typeface="Times New Roman" pitchFamily="18" charset="0"/>
                <a:ea typeface="標楷體" pitchFamily="65" charset="-120"/>
              </a:rPr>
              <a:t>TRIZ</a:t>
            </a: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工具</a:t>
            </a:r>
          </a:p>
        </p:txBody>
      </p:sp>
      <p:sp>
        <p:nvSpPr>
          <p:cNvPr id="23" name="矩形 22"/>
          <p:cNvSpPr/>
          <p:nvPr/>
        </p:nvSpPr>
        <p:spPr>
          <a:xfrm>
            <a:off x="2024061" y="4373562"/>
            <a:ext cx="188595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defRPr/>
            </a:pPr>
            <a:r>
              <a:rPr kumimoji="0" lang="en-US" altLang="zh-TW" b="1" dirty="0" err="1">
                <a:latin typeface="Times New Roman" pitchFamily="18" charset="0"/>
                <a:ea typeface="標楷體" pitchFamily="65" charset="-120"/>
              </a:rPr>
              <a:t>發明原理</a:t>
            </a: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工具庫</a:t>
            </a:r>
          </a:p>
        </p:txBody>
      </p:sp>
      <p:sp>
        <p:nvSpPr>
          <p:cNvPr id="2061" name="Text Box 31"/>
          <p:cNvSpPr txBox="1">
            <a:spLocks noChangeArrowheads="1"/>
          </p:cNvSpPr>
          <p:nvPr/>
        </p:nvSpPr>
        <p:spPr bwMode="auto">
          <a:xfrm>
            <a:off x="2967038" y="3565525"/>
            <a:ext cx="1582737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ctr">
              <a:spcBef>
                <a:spcPct val="0"/>
              </a:spcBef>
              <a:buFontTx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衝突問題發生</a:t>
            </a:r>
          </a:p>
        </p:txBody>
      </p:sp>
      <p:sp>
        <p:nvSpPr>
          <p:cNvPr id="2062" name="Text Box 31"/>
          <p:cNvSpPr txBox="1">
            <a:spLocks noChangeArrowheads="1"/>
          </p:cNvSpPr>
          <p:nvPr/>
        </p:nvSpPr>
        <p:spPr bwMode="auto">
          <a:xfrm>
            <a:off x="5348288" y="3963988"/>
            <a:ext cx="15827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ctr">
              <a:spcBef>
                <a:spcPct val="0"/>
              </a:spcBef>
              <a:buFontTx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系統須要改善</a:t>
            </a:r>
          </a:p>
        </p:txBody>
      </p:sp>
      <p:sp>
        <p:nvSpPr>
          <p:cNvPr id="26" name="矩形 25"/>
          <p:cNvSpPr/>
          <p:nvPr/>
        </p:nvSpPr>
        <p:spPr>
          <a:xfrm>
            <a:off x="4319985" y="4373562"/>
            <a:ext cx="2075656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defRPr/>
            </a:pPr>
            <a:r>
              <a:rPr kumimoji="0" lang="en-US" altLang="zh-TW" b="1" dirty="0" err="1">
                <a:latin typeface="Times New Roman" pitchFamily="18" charset="0"/>
                <a:ea typeface="標楷體" pitchFamily="65" charset="-120"/>
              </a:rPr>
              <a:t>系統演化預測</a:t>
            </a: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工具</a:t>
            </a:r>
          </a:p>
        </p:txBody>
      </p:sp>
      <p:sp>
        <p:nvSpPr>
          <p:cNvPr id="27" name="矩形 26"/>
          <p:cNvSpPr/>
          <p:nvPr/>
        </p:nvSpPr>
        <p:spPr>
          <a:xfrm>
            <a:off x="6806406" y="4362451"/>
            <a:ext cx="1847056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defRPr/>
            </a:pPr>
            <a:r>
              <a:rPr kumimoji="0" lang="en-US" altLang="zh-TW" b="1" dirty="0" err="1">
                <a:latin typeface="Times New Roman" pitchFamily="18" charset="0"/>
                <a:ea typeface="標楷體" pitchFamily="65" charset="-120"/>
              </a:rPr>
              <a:t>科學效應</a:t>
            </a: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工具庫</a:t>
            </a:r>
          </a:p>
        </p:txBody>
      </p:sp>
      <p:sp>
        <p:nvSpPr>
          <p:cNvPr id="2069" name="矩形 27"/>
          <p:cNvSpPr>
            <a:spLocks noChangeArrowheads="1"/>
          </p:cNvSpPr>
          <p:nvPr/>
        </p:nvSpPr>
        <p:spPr bwMode="auto">
          <a:xfrm>
            <a:off x="6248400" y="3349625"/>
            <a:ext cx="1481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ctr">
              <a:spcBef>
                <a:spcPct val="0"/>
              </a:spcBef>
              <a:buFontTx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已知該作什麼</a:t>
            </a:r>
          </a:p>
          <a:p>
            <a:pPr fontAlgn="ctr">
              <a:spcBef>
                <a:spcPct val="0"/>
              </a:spcBef>
              <a:buFontTx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卻不知如何進行</a:t>
            </a:r>
          </a:p>
        </p:txBody>
      </p:sp>
      <p:sp>
        <p:nvSpPr>
          <p:cNvPr id="29" name="菱形 28"/>
          <p:cNvSpPr/>
          <p:nvPr/>
        </p:nvSpPr>
        <p:spPr>
          <a:xfrm>
            <a:off x="3586162" y="5441155"/>
            <a:ext cx="3543300" cy="685008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defRPr/>
            </a:pP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解答評估</a:t>
            </a:r>
          </a:p>
        </p:txBody>
      </p:sp>
      <p:sp>
        <p:nvSpPr>
          <p:cNvPr id="30" name="矩形 29"/>
          <p:cNvSpPr/>
          <p:nvPr/>
        </p:nvSpPr>
        <p:spPr>
          <a:xfrm>
            <a:off x="4986338" y="6354762"/>
            <a:ext cx="762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defRPr/>
            </a:pPr>
            <a:r>
              <a:rPr kumimoji="0" lang="zh-TW" altLang="en-US" b="1" dirty="0">
                <a:latin typeface="Times New Roman" pitchFamily="18" charset="0"/>
                <a:ea typeface="標楷體" pitchFamily="65" charset="-120"/>
              </a:rPr>
              <a:t>實施</a:t>
            </a:r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2182813" y="5405438"/>
            <a:ext cx="7239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ctr">
              <a:spcBef>
                <a:spcPct val="0"/>
              </a:spcBef>
              <a:buFontTx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新問題</a:t>
            </a:r>
          </a:p>
        </p:txBody>
      </p:sp>
      <p:cxnSp>
        <p:nvCxnSpPr>
          <p:cNvPr id="33" name="肘形接點 32"/>
          <p:cNvCxnSpPr/>
          <p:nvPr/>
        </p:nvCxnSpPr>
        <p:spPr>
          <a:xfrm rot="16200000" flipH="1">
            <a:off x="5166519" y="2505869"/>
            <a:ext cx="381000" cy="15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肘形接點 35"/>
          <p:cNvCxnSpPr/>
          <p:nvPr/>
        </p:nvCxnSpPr>
        <p:spPr>
          <a:xfrm rot="5400000">
            <a:off x="3667126" y="2682875"/>
            <a:ext cx="990600" cy="23907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肘形接點 38"/>
          <p:cNvCxnSpPr/>
          <p:nvPr/>
        </p:nvCxnSpPr>
        <p:spPr>
          <a:xfrm rot="16200000" flipH="1">
            <a:off x="4862513" y="3878263"/>
            <a:ext cx="990600" cy="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肘形接點 42"/>
          <p:cNvCxnSpPr/>
          <p:nvPr/>
        </p:nvCxnSpPr>
        <p:spPr>
          <a:xfrm rot="5400000">
            <a:off x="5053013" y="5135563"/>
            <a:ext cx="609600" cy="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肘形接點 43"/>
          <p:cNvCxnSpPr/>
          <p:nvPr/>
        </p:nvCxnSpPr>
        <p:spPr>
          <a:xfrm rot="16200000" flipH="1">
            <a:off x="6053932" y="2686844"/>
            <a:ext cx="979487" cy="23717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肘形接點 48"/>
          <p:cNvCxnSpPr/>
          <p:nvPr/>
        </p:nvCxnSpPr>
        <p:spPr>
          <a:xfrm rot="16200000" flipH="1">
            <a:off x="3857626" y="3940175"/>
            <a:ext cx="609600" cy="23907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肘形接點 51"/>
          <p:cNvCxnSpPr/>
          <p:nvPr/>
        </p:nvCxnSpPr>
        <p:spPr>
          <a:xfrm rot="5400000">
            <a:off x="6233319" y="3944144"/>
            <a:ext cx="620713" cy="23717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肘形接點 54"/>
          <p:cNvCxnSpPr/>
          <p:nvPr/>
        </p:nvCxnSpPr>
        <p:spPr>
          <a:xfrm rot="10800000">
            <a:off x="3489325" y="1858963"/>
            <a:ext cx="96838" cy="3924300"/>
          </a:xfrm>
          <a:prstGeom prst="bentConnector3">
            <a:avLst>
              <a:gd name="adj1" fmla="val 171387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" name="肘形接點 102"/>
          <p:cNvCxnSpPr/>
          <p:nvPr/>
        </p:nvCxnSpPr>
        <p:spPr>
          <a:xfrm flipV="1">
            <a:off x="7129463" y="3040063"/>
            <a:ext cx="514350" cy="2743200"/>
          </a:xfrm>
          <a:prstGeom prst="bentConnector3">
            <a:avLst>
              <a:gd name="adj1" fmla="val 314814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0" name="肘形接點 109"/>
          <p:cNvCxnSpPr/>
          <p:nvPr/>
        </p:nvCxnSpPr>
        <p:spPr>
          <a:xfrm rot="16200000" flipH="1">
            <a:off x="5248276" y="6235700"/>
            <a:ext cx="228600" cy="95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72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/>
        </p:nvSpPr>
        <p:spPr bwMode="auto">
          <a:xfrm>
            <a:off x="1371600" y="152400"/>
            <a:ext cx="609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FF0000"/>
                </a:solidFill>
                <a:ea typeface="Gulim" pitchFamily="34" charset="-127"/>
              </a:rPr>
              <a:t>Innovation Roadmap with TRIZ &amp; Goldfire Innovator</a:t>
            </a:r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6337300" y="6030913"/>
            <a:ext cx="2806700" cy="685800"/>
          </a:xfrm>
          <a:prstGeom prst="roundRect">
            <a:avLst>
              <a:gd name="adj" fmla="val 16667"/>
            </a:avLst>
          </a:prstGeom>
          <a:solidFill>
            <a:srgbClr val="D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6915150" y="620713"/>
            <a:ext cx="2228850" cy="2971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311150" y="620713"/>
            <a:ext cx="6356350" cy="3844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311150" y="1077913"/>
            <a:ext cx="6356350" cy="3505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4273550" y="1154113"/>
            <a:ext cx="1981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4273550" y="1154113"/>
            <a:ext cx="2063750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300" b="1">
                <a:ea typeface="Gulim" pitchFamily="34" charset="-127"/>
              </a:rPr>
              <a:t>Hybrid System  Design </a:t>
            </a:r>
            <a:r>
              <a:rPr kumimoji="0" lang="en-US" altLang="ko-KR" sz="1000" b="1">
                <a:ea typeface="Gulim" pitchFamily="34" charset="-127"/>
              </a:rPr>
              <a:t>(Feature Transfer)</a:t>
            </a:r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723900" y="3897313"/>
            <a:ext cx="7099300" cy="533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82" name="Rectangle 9"/>
          <p:cNvSpPr>
            <a:spLocks noChangeArrowheads="1"/>
          </p:cNvSpPr>
          <p:nvPr/>
        </p:nvSpPr>
        <p:spPr bwMode="auto">
          <a:xfrm>
            <a:off x="723900" y="4049713"/>
            <a:ext cx="7099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ea typeface="Gulim" pitchFamily="34" charset="-127"/>
              </a:rPr>
              <a:t>Problem &amp; Solution Manager - Problems/Solutions Evaluation &amp; Selection</a:t>
            </a:r>
          </a:p>
        </p:txBody>
      </p:sp>
      <p:sp>
        <p:nvSpPr>
          <p:cNvPr id="3083" name="Rectangle 10"/>
          <p:cNvSpPr>
            <a:spLocks noChangeArrowheads="1"/>
          </p:cNvSpPr>
          <p:nvPr/>
        </p:nvSpPr>
        <p:spPr bwMode="auto">
          <a:xfrm>
            <a:off x="2457450" y="6183313"/>
            <a:ext cx="354965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84" name="Rectangle 11"/>
          <p:cNvSpPr>
            <a:spLocks noChangeArrowheads="1"/>
          </p:cNvSpPr>
          <p:nvPr/>
        </p:nvSpPr>
        <p:spPr bwMode="auto">
          <a:xfrm>
            <a:off x="2457450" y="6183313"/>
            <a:ext cx="33575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Problem &amp; Solution Manager -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Concepts Evaluation &amp; Selection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kumimoji="0" lang="en-US" altLang="ko-KR" sz="600" b="1">
              <a:ea typeface="Gulim" pitchFamily="34" charset="-127"/>
            </a:endParaRPr>
          </a:p>
        </p:txBody>
      </p:sp>
      <p:sp>
        <p:nvSpPr>
          <p:cNvPr id="3085" name="Line 12"/>
          <p:cNvSpPr>
            <a:spLocks noChangeShapeType="1"/>
          </p:cNvSpPr>
          <p:nvPr/>
        </p:nvSpPr>
        <p:spPr bwMode="auto">
          <a:xfrm>
            <a:off x="3530600" y="458311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6" name="Rectangle 13" descr="Newsprint"/>
          <p:cNvSpPr>
            <a:spLocks noChangeArrowheads="1"/>
          </p:cNvSpPr>
          <p:nvPr/>
        </p:nvSpPr>
        <p:spPr bwMode="auto">
          <a:xfrm>
            <a:off x="3613150" y="1839913"/>
            <a:ext cx="14859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87" name="Text Box 14" descr="Newsprint"/>
          <p:cNvSpPr txBox="1">
            <a:spLocks noChangeArrowheads="1"/>
          </p:cNvSpPr>
          <p:nvPr/>
        </p:nvSpPr>
        <p:spPr bwMode="auto">
          <a:xfrm>
            <a:off x="3778250" y="1839913"/>
            <a:ext cx="123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Root Cause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Analysis</a:t>
            </a:r>
          </a:p>
        </p:txBody>
      </p:sp>
      <p:sp>
        <p:nvSpPr>
          <p:cNvPr id="3088" name="AutoShape 15" descr="Canvas"/>
          <p:cNvSpPr>
            <a:spLocks noChangeArrowheads="1"/>
          </p:cNvSpPr>
          <p:nvPr/>
        </p:nvSpPr>
        <p:spPr bwMode="auto">
          <a:xfrm>
            <a:off x="311150" y="4811713"/>
            <a:ext cx="8832850" cy="1143000"/>
          </a:xfrm>
          <a:prstGeom prst="roundRect">
            <a:avLst>
              <a:gd name="adj" fmla="val 1666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89" name="Rectangle 16"/>
          <p:cNvSpPr>
            <a:spLocks noChangeArrowheads="1"/>
          </p:cNvSpPr>
          <p:nvPr/>
        </p:nvSpPr>
        <p:spPr bwMode="auto">
          <a:xfrm>
            <a:off x="1962150" y="5192713"/>
            <a:ext cx="1320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90" name="Rectangle 17"/>
          <p:cNvSpPr>
            <a:spLocks noChangeArrowheads="1"/>
          </p:cNvSpPr>
          <p:nvPr/>
        </p:nvSpPr>
        <p:spPr bwMode="auto">
          <a:xfrm>
            <a:off x="2044700" y="5268913"/>
            <a:ext cx="1236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Inventive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Principles</a:t>
            </a:r>
          </a:p>
        </p:txBody>
      </p:sp>
      <p:sp>
        <p:nvSpPr>
          <p:cNvPr id="3091" name="Rectangle 18"/>
          <p:cNvSpPr>
            <a:spLocks noChangeArrowheads="1"/>
          </p:cNvSpPr>
          <p:nvPr/>
        </p:nvSpPr>
        <p:spPr bwMode="auto">
          <a:xfrm>
            <a:off x="3365500" y="5192713"/>
            <a:ext cx="1320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92" name="Rectangle 19"/>
          <p:cNvSpPr>
            <a:spLocks noChangeArrowheads="1"/>
          </p:cNvSpPr>
          <p:nvPr/>
        </p:nvSpPr>
        <p:spPr bwMode="auto">
          <a:xfrm>
            <a:off x="3365500" y="5268913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IMC Scientific Effects</a:t>
            </a:r>
          </a:p>
        </p:txBody>
      </p:sp>
      <p:sp>
        <p:nvSpPr>
          <p:cNvPr id="3093" name="Rectangle 20"/>
          <p:cNvSpPr>
            <a:spLocks noChangeArrowheads="1"/>
          </p:cNvSpPr>
          <p:nvPr/>
        </p:nvSpPr>
        <p:spPr bwMode="auto">
          <a:xfrm>
            <a:off x="558800" y="5040313"/>
            <a:ext cx="1320800" cy="762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94" name="Rectangle 21"/>
          <p:cNvSpPr>
            <a:spLocks noChangeArrowheads="1"/>
          </p:cNvSpPr>
          <p:nvPr/>
        </p:nvSpPr>
        <p:spPr bwMode="auto">
          <a:xfrm>
            <a:off x="558800" y="5040313"/>
            <a:ext cx="1403350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System 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Modification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Patterns </a:t>
            </a:r>
            <a:r>
              <a:rPr kumimoji="0" lang="en-US" altLang="ko-KR" sz="1000" b="1">
                <a:ea typeface="Gulim" pitchFamily="34" charset="-127"/>
              </a:rPr>
              <a:t>(Prediction)</a:t>
            </a:r>
          </a:p>
        </p:txBody>
      </p:sp>
      <p:sp>
        <p:nvSpPr>
          <p:cNvPr id="3095" name="Rectangle 22"/>
          <p:cNvSpPr>
            <a:spLocks noChangeArrowheads="1"/>
          </p:cNvSpPr>
          <p:nvPr/>
        </p:nvSpPr>
        <p:spPr bwMode="auto">
          <a:xfrm>
            <a:off x="723900" y="6183313"/>
            <a:ext cx="140335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96" name="Text Box 23"/>
          <p:cNvSpPr txBox="1">
            <a:spLocks noChangeArrowheads="1"/>
          </p:cNvSpPr>
          <p:nvPr/>
        </p:nvSpPr>
        <p:spPr bwMode="auto">
          <a:xfrm>
            <a:off x="889000" y="618331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Report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Generator</a:t>
            </a:r>
          </a:p>
        </p:txBody>
      </p:sp>
      <p:sp>
        <p:nvSpPr>
          <p:cNvPr id="3097" name="Rectangle 24"/>
          <p:cNvSpPr>
            <a:spLocks noChangeArrowheads="1"/>
          </p:cNvSpPr>
          <p:nvPr/>
        </p:nvSpPr>
        <p:spPr bwMode="auto">
          <a:xfrm>
            <a:off x="1384300" y="3211513"/>
            <a:ext cx="1981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98" name="Rectangle 25"/>
          <p:cNvSpPr>
            <a:spLocks noChangeArrowheads="1"/>
          </p:cNvSpPr>
          <p:nvPr/>
        </p:nvSpPr>
        <p:spPr bwMode="auto">
          <a:xfrm>
            <a:off x="1301750" y="3211513"/>
            <a:ext cx="21463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Design Simplification  </a:t>
            </a:r>
            <a:r>
              <a:rPr kumimoji="0" lang="en-US" altLang="ko-KR" sz="1000" b="1">
                <a:ea typeface="Gulim" pitchFamily="34" charset="-127"/>
              </a:rPr>
              <a:t>(Trimming)</a:t>
            </a:r>
          </a:p>
        </p:txBody>
      </p:sp>
      <p:sp>
        <p:nvSpPr>
          <p:cNvPr id="3099" name="Rectangle 26"/>
          <p:cNvSpPr>
            <a:spLocks noChangeArrowheads="1"/>
          </p:cNvSpPr>
          <p:nvPr/>
        </p:nvSpPr>
        <p:spPr bwMode="auto">
          <a:xfrm>
            <a:off x="2705100" y="4811713"/>
            <a:ext cx="4127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ko-KR" sz="1600" b="1">
                <a:ea typeface="Gulim" pitchFamily="34" charset="-127"/>
              </a:rPr>
              <a:t>Researcher – Problem Solving Tools</a:t>
            </a:r>
          </a:p>
        </p:txBody>
      </p:sp>
      <p:sp>
        <p:nvSpPr>
          <p:cNvPr id="3100" name="Rectangle 27" descr="Newsprint"/>
          <p:cNvSpPr>
            <a:spLocks noChangeArrowheads="1"/>
          </p:cNvSpPr>
          <p:nvPr/>
        </p:nvSpPr>
        <p:spPr bwMode="auto">
          <a:xfrm>
            <a:off x="6172200" y="5192713"/>
            <a:ext cx="1320800" cy="609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01" name="Rectangle 28"/>
          <p:cNvSpPr>
            <a:spLocks noChangeArrowheads="1"/>
          </p:cNvSpPr>
          <p:nvPr/>
        </p:nvSpPr>
        <p:spPr bwMode="auto">
          <a:xfrm>
            <a:off x="6254750" y="5192713"/>
            <a:ext cx="1236663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Personal Knowledge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Bases</a:t>
            </a:r>
          </a:p>
        </p:txBody>
      </p:sp>
      <p:sp>
        <p:nvSpPr>
          <p:cNvPr id="3102" name="Rectangle 29"/>
          <p:cNvSpPr>
            <a:spLocks noChangeArrowheads="1"/>
          </p:cNvSpPr>
          <p:nvPr/>
        </p:nvSpPr>
        <p:spPr bwMode="auto">
          <a:xfrm>
            <a:off x="723900" y="1154113"/>
            <a:ext cx="33020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03" name="Text Box 30" descr="Newsprint"/>
          <p:cNvSpPr txBox="1">
            <a:spLocks noChangeArrowheads="1"/>
          </p:cNvSpPr>
          <p:nvPr/>
        </p:nvSpPr>
        <p:spPr bwMode="auto">
          <a:xfrm>
            <a:off x="889000" y="1230313"/>
            <a:ext cx="297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ea typeface="Gulim" pitchFamily="34" charset="-127"/>
              </a:rPr>
              <a:t>Project Description</a:t>
            </a:r>
          </a:p>
        </p:txBody>
      </p:sp>
      <p:sp>
        <p:nvSpPr>
          <p:cNvPr id="3104" name="Rectangle 31"/>
          <p:cNvSpPr>
            <a:spLocks noChangeArrowheads="1"/>
          </p:cNvSpPr>
          <p:nvPr/>
        </p:nvSpPr>
        <p:spPr bwMode="auto">
          <a:xfrm>
            <a:off x="723900" y="2525713"/>
            <a:ext cx="156845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05" name="Rectangle 32" descr="Newsprint"/>
          <p:cNvSpPr>
            <a:spLocks noChangeArrowheads="1"/>
          </p:cNvSpPr>
          <p:nvPr/>
        </p:nvSpPr>
        <p:spPr bwMode="auto">
          <a:xfrm>
            <a:off x="641350" y="2525713"/>
            <a:ext cx="181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Process Function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Analysis</a:t>
            </a:r>
          </a:p>
        </p:txBody>
      </p:sp>
      <p:sp>
        <p:nvSpPr>
          <p:cNvPr id="3106" name="Rectangle 33"/>
          <p:cNvSpPr>
            <a:spLocks noChangeArrowheads="1"/>
          </p:cNvSpPr>
          <p:nvPr/>
        </p:nvSpPr>
        <p:spPr bwMode="auto">
          <a:xfrm>
            <a:off x="2457450" y="2525713"/>
            <a:ext cx="156845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07" name="Rectangle 34" descr="Newsprint"/>
          <p:cNvSpPr>
            <a:spLocks noChangeArrowheads="1"/>
          </p:cNvSpPr>
          <p:nvPr/>
        </p:nvSpPr>
        <p:spPr bwMode="auto">
          <a:xfrm>
            <a:off x="2457450" y="2525713"/>
            <a:ext cx="165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Device Function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Analysis</a:t>
            </a:r>
          </a:p>
        </p:txBody>
      </p:sp>
      <p:sp>
        <p:nvSpPr>
          <p:cNvPr id="3108" name="Text Box 35"/>
          <p:cNvSpPr txBox="1">
            <a:spLocks noChangeArrowheads="1"/>
          </p:cNvSpPr>
          <p:nvPr/>
        </p:nvSpPr>
        <p:spPr bwMode="auto">
          <a:xfrm>
            <a:off x="558800" y="696913"/>
            <a:ext cx="5502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ko-KR" sz="1600" b="1">
                <a:ea typeface="Gulim" pitchFamily="34" charset="-127"/>
              </a:rPr>
              <a:t>Device/Process Analysis and Problem Statement Tools</a:t>
            </a:r>
          </a:p>
        </p:txBody>
      </p:sp>
      <p:sp>
        <p:nvSpPr>
          <p:cNvPr id="3109" name="Line 36"/>
          <p:cNvSpPr>
            <a:spLocks noChangeShapeType="1"/>
          </p:cNvSpPr>
          <p:nvPr/>
        </p:nvSpPr>
        <p:spPr bwMode="auto">
          <a:xfrm>
            <a:off x="1549400" y="161131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0" name="Line 37"/>
          <p:cNvSpPr>
            <a:spLocks noChangeShapeType="1"/>
          </p:cNvSpPr>
          <p:nvPr/>
        </p:nvSpPr>
        <p:spPr bwMode="auto">
          <a:xfrm>
            <a:off x="3282950" y="161131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1" name="Line 38"/>
          <p:cNvSpPr>
            <a:spLocks noChangeShapeType="1"/>
          </p:cNvSpPr>
          <p:nvPr/>
        </p:nvSpPr>
        <p:spPr bwMode="auto">
          <a:xfrm>
            <a:off x="5759450" y="1611313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2" name="Line 39"/>
          <p:cNvSpPr>
            <a:spLocks noChangeShapeType="1"/>
          </p:cNvSpPr>
          <p:nvPr/>
        </p:nvSpPr>
        <p:spPr bwMode="auto">
          <a:xfrm>
            <a:off x="4356100" y="2297113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3" name="Line 40"/>
          <p:cNvSpPr>
            <a:spLocks noChangeShapeType="1"/>
          </p:cNvSpPr>
          <p:nvPr/>
        </p:nvSpPr>
        <p:spPr bwMode="auto">
          <a:xfrm>
            <a:off x="3860800" y="161131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4" name="Line 41"/>
          <p:cNvSpPr>
            <a:spLocks noChangeShapeType="1"/>
          </p:cNvSpPr>
          <p:nvPr/>
        </p:nvSpPr>
        <p:spPr bwMode="auto">
          <a:xfrm flipH="1">
            <a:off x="1549400" y="1992313"/>
            <a:ext cx="2063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5" name="Line 42"/>
          <p:cNvSpPr>
            <a:spLocks noChangeShapeType="1"/>
          </p:cNvSpPr>
          <p:nvPr/>
        </p:nvSpPr>
        <p:spPr bwMode="auto">
          <a:xfrm flipH="1">
            <a:off x="3282950" y="2144713"/>
            <a:ext cx="33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6" name="Line 43"/>
          <p:cNvSpPr>
            <a:spLocks noChangeShapeType="1"/>
          </p:cNvSpPr>
          <p:nvPr/>
        </p:nvSpPr>
        <p:spPr bwMode="auto">
          <a:xfrm>
            <a:off x="1054100" y="298291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7" name="Line 44"/>
          <p:cNvSpPr>
            <a:spLocks noChangeShapeType="1"/>
          </p:cNvSpPr>
          <p:nvPr/>
        </p:nvSpPr>
        <p:spPr bwMode="auto">
          <a:xfrm>
            <a:off x="3778250" y="298291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8" name="Line 45"/>
          <p:cNvSpPr>
            <a:spLocks noChangeShapeType="1"/>
          </p:cNvSpPr>
          <p:nvPr/>
        </p:nvSpPr>
        <p:spPr bwMode="auto">
          <a:xfrm>
            <a:off x="2374900" y="366871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9" name="Line 46"/>
          <p:cNvSpPr>
            <a:spLocks noChangeShapeType="1"/>
          </p:cNvSpPr>
          <p:nvPr/>
        </p:nvSpPr>
        <p:spPr bwMode="auto">
          <a:xfrm>
            <a:off x="1879600" y="298291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0" name="Line 47"/>
          <p:cNvSpPr>
            <a:spLocks noChangeShapeType="1"/>
          </p:cNvSpPr>
          <p:nvPr/>
        </p:nvSpPr>
        <p:spPr bwMode="auto">
          <a:xfrm>
            <a:off x="2952750" y="298291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1" name="Rectangle 48" descr="Newsprint"/>
          <p:cNvSpPr>
            <a:spLocks noChangeArrowheads="1"/>
          </p:cNvSpPr>
          <p:nvPr/>
        </p:nvSpPr>
        <p:spPr bwMode="auto">
          <a:xfrm>
            <a:off x="4768850" y="5192713"/>
            <a:ext cx="1320800" cy="609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22" name="Rectangle 49"/>
          <p:cNvSpPr>
            <a:spLocks noChangeArrowheads="1"/>
          </p:cNvSpPr>
          <p:nvPr/>
        </p:nvSpPr>
        <p:spPr bwMode="auto">
          <a:xfrm>
            <a:off x="4851400" y="5268913"/>
            <a:ext cx="1236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Patent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Collections</a:t>
            </a:r>
          </a:p>
        </p:txBody>
      </p:sp>
      <p:sp>
        <p:nvSpPr>
          <p:cNvPr id="3123" name="Line 50"/>
          <p:cNvSpPr>
            <a:spLocks noChangeShapeType="1"/>
          </p:cNvSpPr>
          <p:nvPr/>
        </p:nvSpPr>
        <p:spPr bwMode="auto">
          <a:xfrm>
            <a:off x="4273550" y="595471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4" name="Line 51"/>
          <p:cNvSpPr>
            <a:spLocks noChangeShapeType="1"/>
          </p:cNvSpPr>
          <p:nvPr/>
        </p:nvSpPr>
        <p:spPr bwMode="auto">
          <a:xfrm flipH="1">
            <a:off x="2127250" y="6411913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5" name="Line 52"/>
          <p:cNvSpPr>
            <a:spLocks noChangeShapeType="1"/>
          </p:cNvSpPr>
          <p:nvPr/>
        </p:nvSpPr>
        <p:spPr bwMode="auto">
          <a:xfrm flipH="1">
            <a:off x="304800" y="6411913"/>
            <a:ext cx="431800" cy="0"/>
          </a:xfrm>
          <a:prstGeom prst="line">
            <a:avLst/>
          </a:prstGeom>
          <a:noFill/>
          <a:ln w="76200">
            <a:solidFill>
              <a:srgbClr val="264D9A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6" name="Line 53"/>
          <p:cNvSpPr>
            <a:spLocks noChangeShapeType="1"/>
          </p:cNvSpPr>
          <p:nvPr/>
        </p:nvSpPr>
        <p:spPr bwMode="auto">
          <a:xfrm>
            <a:off x="4025900" y="1382713"/>
            <a:ext cx="24765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7" name="Rectangle 54" descr="Newsprint"/>
          <p:cNvSpPr>
            <a:spLocks noChangeArrowheads="1"/>
          </p:cNvSpPr>
          <p:nvPr/>
        </p:nvSpPr>
        <p:spPr bwMode="auto">
          <a:xfrm>
            <a:off x="7575550" y="5192713"/>
            <a:ext cx="1320800" cy="609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28" name="Rectangle 55"/>
          <p:cNvSpPr>
            <a:spLocks noChangeArrowheads="1"/>
          </p:cNvSpPr>
          <p:nvPr/>
        </p:nvSpPr>
        <p:spPr bwMode="auto">
          <a:xfrm>
            <a:off x="7658100" y="5192713"/>
            <a:ext cx="1236663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Corporate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Knowledge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Bases</a:t>
            </a:r>
          </a:p>
        </p:txBody>
      </p:sp>
      <p:sp>
        <p:nvSpPr>
          <p:cNvPr id="3129" name="Rectangle 56" descr="Newsprint"/>
          <p:cNvSpPr>
            <a:spLocks noChangeArrowheads="1"/>
          </p:cNvSpPr>
          <p:nvPr/>
        </p:nvSpPr>
        <p:spPr bwMode="auto">
          <a:xfrm>
            <a:off x="7988300" y="3897313"/>
            <a:ext cx="1155700" cy="5334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kumimoji="0" lang="zh-TW" altLang="zh-TW" sz="2400"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3130" name="Text Box 57"/>
          <p:cNvSpPr txBox="1">
            <a:spLocks noChangeArrowheads="1"/>
          </p:cNvSpPr>
          <p:nvPr/>
        </p:nvSpPr>
        <p:spPr bwMode="auto">
          <a:xfrm>
            <a:off x="7988300" y="3897313"/>
            <a:ext cx="10731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ea typeface="Gulim" pitchFamily="34" charset="-127"/>
              </a:rPr>
              <a:t>Semantic Search</a:t>
            </a:r>
          </a:p>
        </p:txBody>
      </p:sp>
      <p:sp>
        <p:nvSpPr>
          <p:cNvPr id="3131" name="Line 58"/>
          <p:cNvSpPr>
            <a:spLocks noChangeShapeType="1"/>
          </p:cNvSpPr>
          <p:nvPr/>
        </p:nvSpPr>
        <p:spPr bwMode="auto">
          <a:xfrm>
            <a:off x="8566150" y="4430713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32" name="Text Box 59"/>
          <p:cNvSpPr txBox="1">
            <a:spLocks noChangeArrowheads="1"/>
          </p:cNvSpPr>
          <p:nvPr/>
        </p:nvSpPr>
        <p:spPr bwMode="auto">
          <a:xfrm>
            <a:off x="6997700" y="620713"/>
            <a:ext cx="20637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ea typeface="Gulim" pitchFamily="34" charset="-127"/>
              </a:rPr>
              <a:t>Innovation Trend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ea typeface="Gulim" pitchFamily="34" charset="-127"/>
              </a:rPr>
              <a:t>Analysis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ea typeface="Gulim" pitchFamily="34" charset="-127"/>
              </a:rPr>
              <a:t>(Patents Analytics)</a:t>
            </a:r>
          </a:p>
        </p:txBody>
      </p:sp>
      <p:sp>
        <p:nvSpPr>
          <p:cNvPr id="3133" name="Line 60"/>
          <p:cNvSpPr>
            <a:spLocks noChangeShapeType="1"/>
          </p:cNvSpPr>
          <p:nvPr/>
        </p:nvSpPr>
        <p:spPr bwMode="auto">
          <a:xfrm flipV="1">
            <a:off x="8566150" y="359251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34" name="AutoShape 61"/>
          <p:cNvSpPr>
            <a:spLocks noChangeArrowheads="1"/>
          </p:cNvSpPr>
          <p:nvPr/>
        </p:nvSpPr>
        <p:spPr bwMode="auto">
          <a:xfrm>
            <a:off x="6915150" y="1382713"/>
            <a:ext cx="2228850" cy="22098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35" name="Rectangle 62" descr="Newsprint"/>
          <p:cNvSpPr>
            <a:spLocks noChangeArrowheads="1"/>
          </p:cNvSpPr>
          <p:nvPr/>
        </p:nvSpPr>
        <p:spPr bwMode="auto">
          <a:xfrm>
            <a:off x="7080250" y="1535113"/>
            <a:ext cx="1898650" cy="304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kumimoji="0" lang="zh-TW" altLang="zh-TW" sz="2400"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3136" name="Text Box 63"/>
          <p:cNvSpPr txBox="1">
            <a:spLocks noChangeArrowheads="1"/>
          </p:cNvSpPr>
          <p:nvPr/>
        </p:nvSpPr>
        <p:spPr bwMode="auto">
          <a:xfrm>
            <a:off x="7245350" y="1535113"/>
            <a:ext cx="1395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Company Profile</a:t>
            </a:r>
          </a:p>
        </p:txBody>
      </p:sp>
      <p:sp>
        <p:nvSpPr>
          <p:cNvPr id="3137" name="Rectangle 64" descr="Newsprint"/>
          <p:cNvSpPr>
            <a:spLocks noChangeArrowheads="1"/>
          </p:cNvSpPr>
          <p:nvPr/>
        </p:nvSpPr>
        <p:spPr bwMode="auto">
          <a:xfrm>
            <a:off x="7080250" y="1992313"/>
            <a:ext cx="189865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kumimoji="0" lang="zh-TW" altLang="zh-TW" sz="2400"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3138" name="Rectangle 65"/>
          <p:cNvSpPr>
            <a:spLocks noChangeArrowheads="1"/>
          </p:cNvSpPr>
          <p:nvPr/>
        </p:nvSpPr>
        <p:spPr bwMode="auto">
          <a:xfrm>
            <a:off x="7080250" y="1992313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Competitive Analysis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of Intellectual Activity</a:t>
            </a:r>
          </a:p>
        </p:txBody>
      </p:sp>
      <p:sp>
        <p:nvSpPr>
          <p:cNvPr id="3139" name="Rectangle 66" descr="Newsprint"/>
          <p:cNvSpPr>
            <a:spLocks noChangeArrowheads="1"/>
          </p:cNvSpPr>
          <p:nvPr/>
        </p:nvSpPr>
        <p:spPr bwMode="auto">
          <a:xfrm>
            <a:off x="7080250" y="2678113"/>
            <a:ext cx="1898650" cy="304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kumimoji="0" lang="zh-TW" altLang="zh-TW" sz="2400"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3140" name="Rectangle 67"/>
          <p:cNvSpPr>
            <a:spLocks noChangeArrowheads="1"/>
          </p:cNvSpPr>
          <p:nvPr/>
        </p:nvSpPr>
        <p:spPr bwMode="auto">
          <a:xfrm>
            <a:off x="7080250" y="2678113"/>
            <a:ext cx="1898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Technology Analysis</a:t>
            </a:r>
          </a:p>
        </p:txBody>
      </p:sp>
      <p:sp>
        <p:nvSpPr>
          <p:cNvPr id="3141" name="Rectangle 68" descr="Newsprint"/>
          <p:cNvSpPr>
            <a:spLocks noChangeArrowheads="1"/>
          </p:cNvSpPr>
          <p:nvPr/>
        </p:nvSpPr>
        <p:spPr bwMode="auto">
          <a:xfrm>
            <a:off x="7080250" y="3135313"/>
            <a:ext cx="1898650" cy="304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kumimoji="0" lang="zh-TW" altLang="zh-TW" sz="2400"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3142" name="Text Box 69"/>
          <p:cNvSpPr txBox="1">
            <a:spLocks noChangeArrowheads="1"/>
          </p:cNvSpPr>
          <p:nvPr/>
        </p:nvSpPr>
        <p:spPr bwMode="auto">
          <a:xfrm>
            <a:off x="7327900" y="3135313"/>
            <a:ext cx="1260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Patent Citation</a:t>
            </a:r>
          </a:p>
        </p:txBody>
      </p:sp>
      <p:sp>
        <p:nvSpPr>
          <p:cNvPr id="3143" name="Line 70"/>
          <p:cNvSpPr>
            <a:spLocks noChangeShapeType="1"/>
          </p:cNvSpPr>
          <p:nvPr/>
        </p:nvSpPr>
        <p:spPr bwMode="auto">
          <a:xfrm flipV="1">
            <a:off x="7410450" y="359251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44" name="Line 72"/>
          <p:cNvSpPr>
            <a:spLocks noChangeShapeType="1"/>
          </p:cNvSpPr>
          <p:nvPr/>
        </p:nvSpPr>
        <p:spPr bwMode="auto">
          <a:xfrm rot="10800000" flipH="1">
            <a:off x="292100" y="1382713"/>
            <a:ext cx="431800" cy="0"/>
          </a:xfrm>
          <a:prstGeom prst="line">
            <a:avLst/>
          </a:prstGeom>
          <a:noFill/>
          <a:ln w="76200">
            <a:solidFill>
              <a:srgbClr val="264D9A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auto">
          <a:xfrm>
            <a:off x="6419850" y="6107113"/>
            <a:ext cx="990600" cy="228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46" name="Rectangle 74" descr="Newsprint"/>
          <p:cNvSpPr>
            <a:spLocks noChangeArrowheads="1"/>
          </p:cNvSpPr>
          <p:nvPr/>
        </p:nvSpPr>
        <p:spPr bwMode="auto">
          <a:xfrm>
            <a:off x="6419850" y="6411913"/>
            <a:ext cx="990600" cy="228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7493000" y="6045200"/>
            <a:ext cx="14382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TechOptimizer™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Modules</a:t>
            </a:r>
          </a:p>
        </p:txBody>
      </p:sp>
      <p:sp>
        <p:nvSpPr>
          <p:cNvPr id="3148" name="Text Box 76"/>
          <p:cNvSpPr txBox="1">
            <a:spLocks noChangeArrowheads="1"/>
          </p:cNvSpPr>
          <p:nvPr/>
        </p:nvSpPr>
        <p:spPr bwMode="auto">
          <a:xfrm>
            <a:off x="7493000" y="6426200"/>
            <a:ext cx="1350963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200" b="1">
                <a:ea typeface="Gulim" pitchFamily="34" charset="-127"/>
              </a:rPr>
              <a:t>“New"  Modules</a:t>
            </a:r>
          </a:p>
        </p:txBody>
      </p:sp>
      <p:sp>
        <p:nvSpPr>
          <p:cNvPr id="3149" name="Oval 78"/>
          <p:cNvSpPr>
            <a:spLocks noChangeArrowheads="1"/>
          </p:cNvSpPr>
          <p:nvPr/>
        </p:nvSpPr>
        <p:spPr bwMode="auto">
          <a:xfrm>
            <a:off x="15875" y="1227138"/>
            <a:ext cx="288925" cy="287337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50" name="Rectangle 80"/>
          <p:cNvSpPr>
            <a:spLocks noChangeArrowheads="1"/>
          </p:cNvSpPr>
          <p:nvPr/>
        </p:nvSpPr>
        <p:spPr bwMode="auto">
          <a:xfrm>
            <a:off x="0" y="6262688"/>
            <a:ext cx="304800" cy="320675"/>
          </a:xfrm>
          <a:prstGeom prst="rect">
            <a:avLst/>
          </a:prstGeom>
          <a:gradFill rotWithShape="1">
            <a:gsLst>
              <a:gs pos="0">
                <a:srgbClr val="002F00"/>
              </a:gs>
              <a:gs pos="50000">
                <a:srgbClr val="006600"/>
              </a:gs>
              <a:gs pos="100000">
                <a:srgbClr val="002F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16165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user\AppData\Local\Temp\SNAGHTML411f9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988"/>
            <a:ext cx="8486775" cy="678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2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如螢幕大小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2014-04-28T02:33:45Z</dcterms:created>
  <dcterms:modified xsi:type="dcterms:W3CDTF">2014-04-28T02:35:22Z</dcterms:modified>
</cp:coreProperties>
</file>